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78" r:id="rId3"/>
    <p:sldId id="258" r:id="rId4"/>
    <p:sldId id="259" r:id="rId5"/>
    <p:sldId id="260" r:id="rId6"/>
    <p:sldId id="261" r:id="rId7"/>
    <p:sldId id="262" r:id="rId8"/>
    <p:sldId id="263" r:id="rId9"/>
    <p:sldId id="264" r:id="rId10"/>
    <p:sldId id="275" r:id="rId11"/>
    <p:sldId id="268" r:id="rId12"/>
    <p:sldId id="269" r:id="rId13"/>
    <p:sldId id="265" r:id="rId14"/>
    <p:sldId id="276" r:id="rId15"/>
    <p:sldId id="266" r:id="rId16"/>
    <p:sldId id="277" r:id="rId17"/>
    <p:sldId id="272" r:id="rId18"/>
    <p:sldId id="273" r:id="rId19"/>
    <p:sldId id="267" r:id="rId20"/>
    <p:sldId id="274" r:id="rId21"/>
    <p:sldId id="257" r:id="rId22"/>
    <p:sldId id="279" r:id="rId2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396" autoAdjust="0"/>
  </p:normalViewPr>
  <p:slideViewPr>
    <p:cSldViewPr>
      <p:cViewPr varScale="1">
        <p:scale>
          <a:sx n="54" d="100"/>
          <a:sy n="54" d="100"/>
        </p:scale>
        <p:origin x="-1752" y="-8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20" y="-9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r>
              <a:rPr lang="en-US" sz="1800" dirty="0">
                <a:latin typeface="Bernard MT Condensed" pitchFamily="18" charset="0"/>
              </a:rPr>
              <a:t>The Ark of the Covenant</a:t>
            </a:r>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r>
              <a:rPr lang="en-US" dirty="0" smtClean="0"/>
              <a:t>June 23, 2013 AM</a:t>
            </a:r>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4151095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9D1CE611-7E6A-4C93-8FE1-34DF90EA7958}" type="datetimeFigureOut">
              <a:rPr lang="en-US" smtClean="0"/>
              <a:t>8/6/2013</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D657C409-C372-40B9-82C9-6B3880121FB3}" type="slidenum">
              <a:rPr lang="en-US" smtClean="0"/>
              <a:t>‹#›</a:t>
            </a:fld>
            <a:endParaRPr lang="en-US"/>
          </a:p>
        </p:txBody>
      </p:sp>
    </p:spTree>
    <p:extLst>
      <p:ext uri="{BB962C8B-B14F-4D97-AF65-F5344CB8AC3E}">
        <p14:creationId xmlns:p14="http://schemas.microsoft.com/office/powerpoint/2010/main" val="774655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a:t>
            </a:r>
            <a:r>
              <a:rPr lang="en-US" baseline="0" dirty="0" smtClean="0"/>
              <a:t> lesson prepared by Stan Cox</a:t>
            </a:r>
          </a:p>
          <a:p>
            <a:r>
              <a:rPr lang="en-US" baseline="0" dirty="0" smtClean="0"/>
              <a:t>Preached at West Side church of Christ on June 20, 2013 AM</a:t>
            </a:r>
          </a:p>
          <a:p>
            <a:r>
              <a:rPr lang="en-US" baseline="0" dirty="0" smtClean="0"/>
              <a:t>Print Slides: 1,3-8,19,10,14,16,22  (Six slides per page, front and back.  12 slides total)</a:t>
            </a:r>
            <a:endParaRPr lang="en-US" dirty="0"/>
          </a:p>
        </p:txBody>
      </p:sp>
      <p:sp>
        <p:nvSpPr>
          <p:cNvPr id="4" name="Slide Number Placeholder 3"/>
          <p:cNvSpPr>
            <a:spLocks noGrp="1"/>
          </p:cNvSpPr>
          <p:nvPr>
            <p:ph type="sldNum" sz="quarter" idx="10"/>
          </p:nvPr>
        </p:nvSpPr>
        <p:spPr/>
        <p:txBody>
          <a:bodyPr/>
          <a:lstStyle/>
          <a:p>
            <a:fld id="{D657C409-C372-40B9-82C9-6B3880121FB3}" type="slidenum">
              <a:rPr lang="en-US" smtClean="0"/>
              <a:t>1</a:t>
            </a:fld>
            <a:endParaRPr lang="en-US" dirty="0"/>
          </a:p>
        </p:txBody>
      </p:sp>
    </p:spTree>
    <p:extLst>
      <p:ext uri="{BB962C8B-B14F-4D97-AF65-F5344CB8AC3E}">
        <p14:creationId xmlns:p14="http://schemas.microsoft.com/office/powerpoint/2010/main" val="92950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E4794D-8916-42C5-B804-CC3BF25F0180}"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74169-DD54-48E3-BAE5-96DFB506C45F}" type="slidenum">
              <a:rPr lang="en-US" smtClean="0"/>
              <a:t>‹#›</a:t>
            </a:fld>
            <a:endParaRPr lang="en-US"/>
          </a:p>
        </p:txBody>
      </p:sp>
    </p:spTree>
    <p:extLst>
      <p:ext uri="{BB962C8B-B14F-4D97-AF65-F5344CB8AC3E}">
        <p14:creationId xmlns:p14="http://schemas.microsoft.com/office/powerpoint/2010/main" val="86757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4794D-8916-42C5-B804-CC3BF25F0180}"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74169-DD54-48E3-BAE5-96DFB506C45F}" type="slidenum">
              <a:rPr lang="en-US" smtClean="0"/>
              <a:t>‹#›</a:t>
            </a:fld>
            <a:endParaRPr lang="en-US"/>
          </a:p>
        </p:txBody>
      </p:sp>
    </p:spTree>
    <p:extLst>
      <p:ext uri="{BB962C8B-B14F-4D97-AF65-F5344CB8AC3E}">
        <p14:creationId xmlns:p14="http://schemas.microsoft.com/office/powerpoint/2010/main" val="2579877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4794D-8916-42C5-B804-CC3BF25F0180}"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74169-DD54-48E3-BAE5-96DFB506C45F}" type="slidenum">
              <a:rPr lang="en-US" smtClean="0"/>
              <a:t>‹#›</a:t>
            </a:fld>
            <a:endParaRPr lang="en-US"/>
          </a:p>
        </p:txBody>
      </p:sp>
    </p:spTree>
    <p:extLst>
      <p:ext uri="{BB962C8B-B14F-4D97-AF65-F5344CB8AC3E}">
        <p14:creationId xmlns:p14="http://schemas.microsoft.com/office/powerpoint/2010/main" val="2782114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4794D-8916-42C5-B804-CC3BF25F0180}"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74169-DD54-48E3-BAE5-96DFB506C45F}" type="slidenum">
              <a:rPr lang="en-US" smtClean="0"/>
              <a:t>‹#›</a:t>
            </a:fld>
            <a:endParaRPr lang="en-US"/>
          </a:p>
        </p:txBody>
      </p:sp>
    </p:spTree>
    <p:extLst>
      <p:ext uri="{BB962C8B-B14F-4D97-AF65-F5344CB8AC3E}">
        <p14:creationId xmlns:p14="http://schemas.microsoft.com/office/powerpoint/2010/main" val="682017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4794D-8916-42C5-B804-CC3BF25F0180}" type="datetimeFigureOut">
              <a:rPr lang="en-US" smtClean="0"/>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74169-DD54-48E3-BAE5-96DFB506C45F}" type="slidenum">
              <a:rPr lang="en-US" smtClean="0"/>
              <a:t>‹#›</a:t>
            </a:fld>
            <a:endParaRPr lang="en-US"/>
          </a:p>
        </p:txBody>
      </p:sp>
    </p:spTree>
    <p:extLst>
      <p:ext uri="{BB962C8B-B14F-4D97-AF65-F5344CB8AC3E}">
        <p14:creationId xmlns:p14="http://schemas.microsoft.com/office/powerpoint/2010/main" val="895671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E4794D-8916-42C5-B804-CC3BF25F0180}"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74169-DD54-48E3-BAE5-96DFB506C45F}" type="slidenum">
              <a:rPr lang="en-US" smtClean="0"/>
              <a:t>‹#›</a:t>
            </a:fld>
            <a:endParaRPr lang="en-US"/>
          </a:p>
        </p:txBody>
      </p:sp>
    </p:spTree>
    <p:extLst>
      <p:ext uri="{BB962C8B-B14F-4D97-AF65-F5344CB8AC3E}">
        <p14:creationId xmlns:p14="http://schemas.microsoft.com/office/powerpoint/2010/main" val="130199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E4794D-8916-42C5-B804-CC3BF25F0180}" type="datetimeFigureOut">
              <a:rPr lang="en-US" smtClean="0"/>
              <a:t>8/6/2013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F74169-DD54-48E3-BAE5-96DFB506C45F}" type="slidenum">
              <a:rPr lang="en-US" smtClean="0"/>
              <a:t>‹#›</a:t>
            </a:fld>
            <a:endParaRPr lang="en-US"/>
          </a:p>
        </p:txBody>
      </p:sp>
    </p:spTree>
    <p:extLst>
      <p:ext uri="{BB962C8B-B14F-4D97-AF65-F5344CB8AC3E}">
        <p14:creationId xmlns:p14="http://schemas.microsoft.com/office/powerpoint/2010/main" val="416278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E4794D-8916-42C5-B804-CC3BF25F0180}" type="datetimeFigureOut">
              <a:rPr lang="en-US" smtClean="0"/>
              <a:t>8/6/2013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F74169-DD54-48E3-BAE5-96DFB506C45F}" type="slidenum">
              <a:rPr lang="en-US" smtClean="0"/>
              <a:t>‹#›</a:t>
            </a:fld>
            <a:endParaRPr lang="en-US"/>
          </a:p>
        </p:txBody>
      </p:sp>
    </p:spTree>
    <p:extLst>
      <p:ext uri="{BB962C8B-B14F-4D97-AF65-F5344CB8AC3E}">
        <p14:creationId xmlns:p14="http://schemas.microsoft.com/office/powerpoint/2010/main" val="398900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4794D-8916-42C5-B804-CC3BF25F0180}" type="datetimeFigureOut">
              <a:rPr lang="en-US" smtClean="0"/>
              <a:t>8/6/2013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F74169-DD54-48E3-BAE5-96DFB506C45F}" type="slidenum">
              <a:rPr lang="en-US" smtClean="0"/>
              <a:t>‹#›</a:t>
            </a:fld>
            <a:endParaRPr lang="en-US"/>
          </a:p>
        </p:txBody>
      </p:sp>
    </p:spTree>
    <p:extLst>
      <p:ext uri="{BB962C8B-B14F-4D97-AF65-F5344CB8AC3E}">
        <p14:creationId xmlns:p14="http://schemas.microsoft.com/office/powerpoint/2010/main" val="2400000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4794D-8916-42C5-B804-CC3BF25F0180}"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74169-DD54-48E3-BAE5-96DFB506C45F}" type="slidenum">
              <a:rPr lang="en-US" smtClean="0"/>
              <a:t>‹#›</a:t>
            </a:fld>
            <a:endParaRPr lang="en-US"/>
          </a:p>
        </p:txBody>
      </p:sp>
    </p:spTree>
    <p:extLst>
      <p:ext uri="{BB962C8B-B14F-4D97-AF65-F5344CB8AC3E}">
        <p14:creationId xmlns:p14="http://schemas.microsoft.com/office/powerpoint/2010/main" val="233451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4794D-8916-42C5-B804-CC3BF25F0180}" type="datetimeFigureOut">
              <a:rPr lang="en-US" smtClean="0"/>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74169-DD54-48E3-BAE5-96DFB506C45F}" type="slidenum">
              <a:rPr lang="en-US" smtClean="0"/>
              <a:t>‹#›</a:t>
            </a:fld>
            <a:endParaRPr lang="en-US"/>
          </a:p>
        </p:txBody>
      </p:sp>
    </p:spTree>
    <p:extLst>
      <p:ext uri="{BB962C8B-B14F-4D97-AF65-F5344CB8AC3E}">
        <p14:creationId xmlns:p14="http://schemas.microsoft.com/office/powerpoint/2010/main" val="2299393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rgbClr val="5F5F5F"/>
            </a:gs>
            <a:gs pos="21001">
              <a:srgbClr val="5F5F5F"/>
            </a:gs>
            <a:gs pos="0">
              <a:schemeClr val="bg1">
                <a:lumMod val="50000"/>
              </a:schemeClr>
            </a:gs>
            <a:gs pos="56000">
              <a:schemeClr val="bg1">
                <a:lumMod val="50000"/>
              </a:schemeClr>
            </a:gs>
            <a:gs pos="100000">
              <a:srgbClr val="292929"/>
            </a:gs>
            <a:gs pos="73000">
              <a:srgbClr val="777777"/>
            </a:gs>
            <a:gs pos="100000">
              <a:srgbClr val="EAEAE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4794D-8916-42C5-B804-CC3BF25F0180}" type="datetimeFigureOut">
              <a:rPr lang="en-US" smtClean="0"/>
              <a:t>8/6/2013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74169-DD54-48E3-BAE5-96DFB506C45F}" type="slidenum">
              <a:rPr lang="en-US" smtClean="0"/>
              <a:t>‹#›</a:t>
            </a:fld>
            <a:endParaRPr lang="en-US"/>
          </a:p>
        </p:txBody>
      </p:sp>
    </p:spTree>
    <p:extLst>
      <p:ext uri="{BB962C8B-B14F-4D97-AF65-F5344CB8AC3E}">
        <p14:creationId xmlns:p14="http://schemas.microsoft.com/office/powerpoint/2010/main" val="1771055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Bernard MT Condense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665" y="172065"/>
            <a:ext cx="7772400" cy="823451"/>
          </a:xfrm>
        </p:spPr>
        <p:txBody>
          <a:bodyPr/>
          <a:lstStyle/>
          <a:p>
            <a:r>
              <a:rPr lang="en-US" dirty="0" smtClean="0"/>
              <a:t>The Ark of the Covenant</a:t>
            </a:r>
            <a:endParaRPr lang="en-US" dirty="0"/>
          </a:p>
        </p:txBody>
      </p:sp>
      <p:pic>
        <p:nvPicPr>
          <p:cNvPr id="1026" name="Picture 2" descr="http://preview.turbosquid.com/Preview/Content_2009_07_14__01_21_16/Preview2.jpg2d2df60f-c1b9-4e5f-a280-7c25f39a46e2Larg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066800"/>
            <a:ext cx="6508955" cy="5207164"/>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1324896" y="5771532"/>
            <a:ext cx="5562599" cy="762000"/>
          </a:xfrm>
        </p:spPr>
        <p:txBody>
          <a:bodyPr>
            <a:normAutofit/>
          </a:bodyPr>
          <a:lstStyle/>
          <a:p>
            <a:pPr algn="l"/>
            <a:r>
              <a:rPr lang="en-US" sz="2800" dirty="0" smtClean="0">
                <a:solidFill>
                  <a:schemeClr val="tx1">
                    <a:lumMod val="95000"/>
                    <a:lumOff val="5000"/>
                  </a:schemeClr>
                </a:solidFill>
              </a:rPr>
              <a:t>A History, with Applications</a:t>
            </a:r>
            <a:endParaRPr lang="en-US" sz="2800" dirty="0">
              <a:solidFill>
                <a:schemeClr val="tx1">
                  <a:lumMod val="95000"/>
                  <a:lumOff val="5000"/>
                </a:schemeClr>
              </a:solidFill>
            </a:endParaRPr>
          </a:p>
        </p:txBody>
      </p:sp>
    </p:spTree>
    <p:extLst>
      <p:ext uri="{BB962C8B-B14F-4D97-AF65-F5344CB8AC3E}">
        <p14:creationId xmlns:p14="http://schemas.microsoft.com/office/powerpoint/2010/main" val="1025627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r>
              <a:rPr lang="en-US" sz="3600" dirty="0" smtClean="0"/>
              <a:t>What if God’s instructions are NOT followed?</a:t>
            </a:r>
            <a:endParaRPr lang="en-US" sz="3600" dirty="0"/>
          </a:p>
        </p:txBody>
      </p:sp>
      <p:sp>
        <p:nvSpPr>
          <p:cNvPr id="3" name="Content Placeholder 2"/>
          <p:cNvSpPr>
            <a:spLocks noGrp="1"/>
          </p:cNvSpPr>
          <p:nvPr>
            <p:ph idx="1"/>
          </p:nvPr>
        </p:nvSpPr>
        <p:spPr>
          <a:xfrm>
            <a:off x="304800" y="1295400"/>
            <a:ext cx="8534400" cy="5257800"/>
          </a:xfrm>
        </p:spPr>
        <p:txBody>
          <a:bodyPr>
            <a:normAutofit/>
          </a:bodyPr>
          <a:lstStyle/>
          <a:p>
            <a:r>
              <a:rPr lang="en-US" dirty="0" err="1" smtClean="0"/>
              <a:t>Achan</a:t>
            </a:r>
            <a:r>
              <a:rPr lang="en-US" dirty="0" smtClean="0"/>
              <a:t> (Took the profane things from Jericho)</a:t>
            </a:r>
          </a:p>
          <a:p>
            <a:pPr lvl="1"/>
            <a:r>
              <a:rPr lang="en-US" i="1" dirty="0" smtClean="0"/>
              <a:t>“Then it shall be that he who is taken with the accursed thing shall be burned with fire, he and all that he has, because he has transgressed the covenant of the </a:t>
            </a:r>
            <a:r>
              <a:rPr lang="en-US" i="1" cap="small" dirty="0" smtClean="0">
                <a:effectLst/>
              </a:rPr>
              <a:t>Lord</a:t>
            </a:r>
            <a:r>
              <a:rPr lang="en-US" i="1" dirty="0" smtClean="0"/>
              <a:t>, and because he has done a disgraceful thing in Israel” </a:t>
            </a:r>
            <a:r>
              <a:rPr lang="en-US" dirty="0" smtClean="0"/>
              <a:t>(Joshua 7:15).</a:t>
            </a:r>
          </a:p>
          <a:p>
            <a:r>
              <a:rPr lang="en-US" dirty="0" err="1" smtClean="0"/>
              <a:t>Nadab</a:t>
            </a:r>
            <a:r>
              <a:rPr lang="en-US" dirty="0" smtClean="0"/>
              <a:t> &amp; </a:t>
            </a:r>
            <a:r>
              <a:rPr lang="en-US" dirty="0" err="1" smtClean="0"/>
              <a:t>Abihu</a:t>
            </a:r>
            <a:r>
              <a:rPr lang="en-US" dirty="0" smtClean="0"/>
              <a:t> (Took fire that God </a:t>
            </a:r>
            <a:r>
              <a:rPr lang="en-US" i="1" dirty="0" smtClean="0"/>
              <a:t>“had not commanded them”</a:t>
            </a:r>
            <a:r>
              <a:rPr lang="en-US" dirty="0" smtClean="0"/>
              <a:t>, Leviticus 10:1)</a:t>
            </a:r>
          </a:p>
          <a:p>
            <a:pPr lvl="1"/>
            <a:r>
              <a:rPr lang="en-US" i="1" dirty="0" smtClean="0"/>
              <a:t>“So fire went out from the </a:t>
            </a:r>
            <a:r>
              <a:rPr lang="en-US" i="1" cap="small" dirty="0" smtClean="0">
                <a:effectLst/>
              </a:rPr>
              <a:t>Lord</a:t>
            </a:r>
            <a:r>
              <a:rPr lang="en-US" i="1" dirty="0" smtClean="0"/>
              <a:t> and devoured them, and they died before the </a:t>
            </a:r>
            <a:r>
              <a:rPr lang="en-US" i="1" cap="small" dirty="0" smtClean="0">
                <a:effectLst/>
              </a:rPr>
              <a:t>Lord</a:t>
            </a:r>
            <a:r>
              <a:rPr lang="en-US" i="1" dirty="0" smtClean="0"/>
              <a:t>” </a:t>
            </a:r>
            <a:r>
              <a:rPr lang="en-US" dirty="0" smtClean="0"/>
              <a:t>(Leviticus 10:2).</a:t>
            </a:r>
          </a:p>
          <a:p>
            <a:pPr lvl="1"/>
            <a:endParaRPr lang="en-US" dirty="0" smtClean="0"/>
          </a:p>
          <a:p>
            <a:pPr lvl="1"/>
            <a:endParaRPr lang="en-US" dirty="0"/>
          </a:p>
        </p:txBody>
      </p:sp>
    </p:spTree>
    <p:extLst>
      <p:ext uri="{BB962C8B-B14F-4D97-AF65-F5344CB8AC3E}">
        <p14:creationId xmlns:p14="http://schemas.microsoft.com/office/powerpoint/2010/main" val="529997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838200"/>
          </a:xfrm>
        </p:spPr>
        <p:txBody>
          <a:bodyPr>
            <a:normAutofit/>
          </a:bodyPr>
          <a:lstStyle/>
          <a:p>
            <a:pPr algn="l"/>
            <a:r>
              <a:rPr lang="en-US" sz="3600" dirty="0" smtClean="0"/>
              <a:t>Leviticus 10:3</a:t>
            </a:r>
            <a:endParaRPr lang="en-US" sz="3600" dirty="0"/>
          </a:p>
        </p:txBody>
      </p:sp>
      <p:sp>
        <p:nvSpPr>
          <p:cNvPr id="3" name="Content Placeholder 2"/>
          <p:cNvSpPr>
            <a:spLocks noGrp="1"/>
          </p:cNvSpPr>
          <p:nvPr>
            <p:ph idx="1"/>
          </p:nvPr>
        </p:nvSpPr>
        <p:spPr>
          <a:xfrm>
            <a:off x="457200" y="1143000"/>
            <a:ext cx="8229600" cy="5181600"/>
          </a:xfrm>
        </p:spPr>
        <p:txBody>
          <a:bodyPr/>
          <a:lstStyle/>
          <a:p>
            <a:pPr marL="0" indent="236538">
              <a:buNone/>
            </a:pPr>
            <a:r>
              <a:rPr lang="en-US" b="0" dirty="0" smtClean="0"/>
              <a:t>And Moses said to Aaron, “This is                          what the </a:t>
            </a:r>
            <a:r>
              <a:rPr lang="en-US" b="0" cap="small" dirty="0" smtClean="0">
                <a:effectLst/>
              </a:rPr>
              <a:t>Lord</a:t>
            </a:r>
            <a:r>
              <a:rPr lang="en-US" b="0" dirty="0" smtClean="0"/>
              <a:t> spoke, saying:  ‘By                          those who come near Me </a:t>
            </a:r>
            <a:r>
              <a:rPr lang="en-US" b="0" u="sng" dirty="0" smtClean="0"/>
              <a:t>I must be regarded as holy</a:t>
            </a:r>
            <a:r>
              <a:rPr lang="en-US" b="0" dirty="0" smtClean="0"/>
              <a:t>; And before all the people I must be glorified.’” So Aaron held his peace.</a:t>
            </a:r>
          </a:p>
          <a:p>
            <a:pPr marL="0" indent="236538">
              <a:buNone/>
            </a:pPr>
            <a:endParaRPr lang="en-US" b="0" dirty="0"/>
          </a:p>
          <a:p>
            <a:pPr marL="0" indent="236538">
              <a:buNone/>
            </a:pPr>
            <a:r>
              <a:rPr lang="en-US" dirty="0" smtClean="0"/>
              <a:t>The Lord’s explanation as to why </a:t>
            </a:r>
            <a:r>
              <a:rPr lang="en-US" dirty="0" err="1" smtClean="0"/>
              <a:t>Nadab</a:t>
            </a:r>
            <a:r>
              <a:rPr lang="en-US" dirty="0" smtClean="0"/>
              <a:t> and </a:t>
            </a:r>
            <a:r>
              <a:rPr lang="en-US" dirty="0" err="1" smtClean="0"/>
              <a:t>Abihu</a:t>
            </a:r>
            <a:r>
              <a:rPr lang="en-US" dirty="0" smtClean="0"/>
              <a:t> were punished for not heeding God’s instruction regarding worship.</a:t>
            </a:r>
            <a:endParaRPr lang="en-US" dirty="0"/>
          </a:p>
        </p:txBody>
      </p:sp>
      <p:pic>
        <p:nvPicPr>
          <p:cNvPr id="2050" name="Picture 2" descr="http://franklinfumc.org/wp-content/plugins/wp_rokstories/cache/Bible-golden-glow-reduced-236x1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6988" y="304800"/>
            <a:ext cx="1864112" cy="12954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707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838200"/>
          </a:xfrm>
        </p:spPr>
        <p:txBody>
          <a:bodyPr>
            <a:normAutofit/>
          </a:bodyPr>
          <a:lstStyle/>
          <a:p>
            <a:pPr algn="l"/>
            <a:r>
              <a:rPr lang="en-US" sz="3600" dirty="0" smtClean="0"/>
              <a:t>Matthew 7:21-23</a:t>
            </a:r>
            <a:endParaRPr lang="en-US" sz="3600" dirty="0"/>
          </a:p>
        </p:txBody>
      </p:sp>
      <p:sp>
        <p:nvSpPr>
          <p:cNvPr id="3" name="Content Placeholder 2"/>
          <p:cNvSpPr>
            <a:spLocks noGrp="1"/>
          </p:cNvSpPr>
          <p:nvPr>
            <p:ph idx="1"/>
          </p:nvPr>
        </p:nvSpPr>
        <p:spPr>
          <a:xfrm>
            <a:off x="457200" y="1143000"/>
            <a:ext cx="8229600" cy="5181600"/>
          </a:xfrm>
        </p:spPr>
        <p:txBody>
          <a:bodyPr/>
          <a:lstStyle/>
          <a:p>
            <a:pPr marL="0" indent="236538">
              <a:buNone/>
            </a:pPr>
            <a:r>
              <a:rPr lang="en-US" b="0" dirty="0" smtClean="0"/>
              <a:t>“Not everyone who says to Me,                              ‘Lord, Lord,’ shall enter the kingdom                        of heaven, but he who does the will of My Father in heaven. </a:t>
            </a:r>
            <a:r>
              <a:rPr lang="en-US" b="0" baseline="30000" dirty="0" smtClean="0"/>
              <a:t>22 </a:t>
            </a:r>
            <a:r>
              <a:rPr lang="en-US" b="0" dirty="0" smtClean="0"/>
              <a:t>Many will say to Me in that day, ‘Lord, Lord, have we not prophesied in Your name, cast out demons in Your name, and done many wonders in Your name?’ </a:t>
            </a:r>
            <a:r>
              <a:rPr lang="en-US" b="0" baseline="30000" dirty="0" smtClean="0"/>
              <a:t>23 </a:t>
            </a:r>
            <a:r>
              <a:rPr lang="en-US" b="0" dirty="0" smtClean="0"/>
              <a:t>And then I will declare to them, ‘I never knew you; depart from Me, you who practice lawlessness!’”</a:t>
            </a:r>
            <a:endParaRPr lang="en-US" b="0" dirty="0"/>
          </a:p>
        </p:txBody>
      </p:sp>
      <p:pic>
        <p:nvPicPr>
          <p:cNvPr id="2050" name="Picture 2" descr="http://franklinfumc.org/wp-content/plugins/wp_rokstories/cache/Bible-golden-glow-reduced-236x1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6988" y="304800"/>
            <a:ext cx="1864112" cy="12954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707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Lessons to be learned</a:t>
            </a:r>
            <a:endParaRPr lang="en-US" dirty="0"/>
          </a:p>
        </p:txBody>
      </p:sp>
      <p:sp>
        <p:nvSpPr>
          <p:cNvPr id="3" name="Content Placeholder 2"/>
          <p:cNvSpPr>
            <a:spLocks noGrp="1"/>
          </p:cNvSpPr>
          <p:nvPr>
            <p:ph idx="1"/>
          </p:nvPr>
        </p:nvSpPr>
        <p:spPr>
          <a:xfrm>
            <a:off x="304800" y="1295400"/>
            <a:ext cx="8534400" cy="5257800"/>
          </a:xfrm>
        </p:spPr>
        <p:txBody>
          <a:bodyPr>
            <a:normAutofit/>
          </a:bodyPr>
          <a:lstStyle/>
          <a:p>
            <a:r>
              <a:rPr lang="en-US" dirty="0" smtClean="0"/>
              <a:t>God’s instructions are to be                          followed</a:t>
            </a:r>
            <a:r>
              <a:rPr lang="en-US" b="0" dirty="0" smtClean="0"/>
              <a:t> (Exodus 25:10-21)                                                                 </a:t>
            </a:r>
            <a:r>
              <a:rPr lang="en-US" b="0" i="1" dirty="0" smtClean="0"/>
              <a:t>(the materials and building of the ark)</a:t>
            </a:r>
          </a:p>
          <a:p>
            <a:r>
              <a:rPr lang="en-US" dirty="0" smtClean="0"/>
              <a:t>When the glory of God departs </a:t>
            </a:r>
            <a:r>
              <a:rPr lang="en-US" b="0" dirty="0" smtClean="0"/>
              <a:t>(1 Samuel 4:22)                       </a:t>
            </a:r>
            <a:r>
              <a:rPr lang="en-US" b="0" i="1" dirty="0" smtClean="0"/>
              <a:t>(the taking of the ark by the Philistines)</a:t>
            </a:r>
            <a:endParaRPr lang="en-US" dirty="0" smtClean="0"/>
          </a:p>
          <a:p>
            <a:pPr lvl="1"/>
            <a:endParaRPr lang="en-US" dirty="0"/>
          </a:p>
        </p:txBody>
      </p:sp>
      <p:pic>
        <p:nvPicPr>
          <p:cNvPr id="4" name="Picture 2" descr="http://preview.turbosquid.com/Preview/Content_2009_07_14__01_21_16/Preview2.jpg2d2df60f-c1b9-4e5f-a280-7c25f39a46e2Larg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1855" y="304800"/>
            <a:ext cx="1905000" cy="15240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48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3600" dirty="0" smtClean="0"/>
              <a:t>What if the Glory of God Departs?</a:t>
            </a:r>
            <a:endParaRPr lang="en-US" sz="3600" dirty="0"/>
          </a:p>
        </p:txBody>
      </p:sp>
      <p:sp>
        <p:nvSpPr>
          <p:cNvPr id="3" name="Content Placeholder 2"/>
          <p:cNvSpPr>
            <a:spLocks noGrp="1"/>
          </p:cNvSpPr>
          <p:nvPr>
            <p:ph idx="1"/>
          </p:nvPr>
        </p:nvSpPr>
        <p:spPr>
          <a:xfrm>
            <a:off x="304800" y="914400"/>
            <a:ext cx="8534400" cy="5638800"/>
          </a:xfrm>
        </p:spPr>
        <p:txBody>
          <a:bodyPr>
            <a:normAutofit/>
          </a:bodyPr>
          <a:lstStyle/>
          <a:p>
            <a:r>
              <a:rPr lang="en-US" dirty="0" smtClean="0"/>
              <a:t>Israel (Jericho/Ai)</a:t>
            </a:r>
          </a:p>
          <a:p>
            <a:pPr lvl="1"/>
            <a:r>
              <a:rPr lang="en-US" i="1" dirty="0" smtClean="0"/>
              <a:t>“So about three thousand men went up there from the people, but they fled before the men of Ai. </a:t>
            </a:r>
            <a:r>
              <a:rPr lang="en-US" i="1" baseline="30000" dirty="0" smtClean="0"/>
              <a:t>5 </a:t>
            </a:r>
            <a:r>
              <a:rPr lang="en-US" i="1" dirty="0" smtClean="0"/>
              <a:t>And the men of Ai struck down about thirty-six men, … therefore the hearts of the people melted and became like water” </a:t>
            </a:r>
            <a:r>
              <a:rPr lang="en-US" dirty="0" smtClean="0"/>
              <a:t>(Joshua 7:4-5).</a:t>
            </a:r>
          </a:p>
          <a:p>
            <a:r>
              <a:rPr lang="en-US" dirty="0" smtClean="0"/>
              <a:t>In contrast, success is assured with God’s help!</a:t>
            </a:r>
          </a:p>
          <a:p>
            <a:pPr lvl="1"/>
            <a:r>
              <a:rPr lang="en-US" i="1" dirty="0" smtClean="0"/>
              <a:t>“I know how to be abased, and I know how to abound. Everywhere and in all things I have learned both to be full and to be hungry, both to abound and to suffer need. </a:t>
            </a:r>
            <a:r>
              <a:rPr lang="en-US" i="1" baseline="30000" dirty="0" smtClean="0"/>
              <a:t>13 </a:t>
            </a:r>
            <a:r>
              <a:rPr lang="en-US" i="1" dirty="0" smtClean="0"/>
              <a:t>I can do all things through Christ who strengthens me.”</a:t>
            </a:r>
            <a:r>
              <a:rPr lang="en-US" dirty="0" smtClean="0"/>
              <a:t> (Philippians 4:12-13).</a:t>
            </a:r>
          </a:p>
          <a:p>
            <a:pPr lvl="1"/>
            <a:endParaRPr lang="en-US" dirty="0" smtClean="0"/>
          </a:p>
          <a:p>
            <a:pPr lvl="1"/>
            <a:endParaRPr lang="en-US" dirty="0"/>
          </a:p>
        </p:txBody>
      </p:sp>
    </p:spTree>
    <p:extLst>
      <p:ext uri="{BB962C8B-B14F-4D97-AF65-F5344CB8AC3E}">
        <p14:creationId xmlns:p14="http://schemas.microsoft.com/office/powerpoint/2010/main" val="6992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Lessons to be learned</a:t>
            </a:r>
            <a:endParaRPr lang="en-US" dirty="0"/>
          </a:p>
        </p:txBody>
      </p:sp>
      <p:sp>
        <p:nvSpPr>
          <p:cNvPr id="3" name="Content Placeholder 2"/>
          <p:cNvSpPr>
            <a:spLocks noGrp="1"/>
          </p:cNvSpPr>
          <p:nvPr>
            <p:ph idx="1"/>
          </p:nvPr>
        </p:nvSpPr>
        <p:spPr>
          <a:xfrm>
            <a:off x="304800" y="1295400"/>
            <a:ext cx="8534400" cy="5257800"/>
          </a:xfrm>
        </p:spPr>
        <p:txBody>
          <a:bodyPr>
            <a:normAutofit/>
          </a:bodyPr>
          <a:lstStyle/>
          <a:p>
            <a:r>
              <a:rPr lang="en-US" dirty="0" smtClean="0"/>
              <a:t>God’s instructions are to be                          followed</a:t>
            </a:r>
            <a:r>
              <a:rPr lang="en-US" b="0" dirty="0" smtClean="0"/>
              <a:t> (Exodus 25:10-21)                                                                 </a:t>
            </a:r>
            <a:r>
              <a:rPr lang="en-US" b="0" i="1" dirty="0" smtClean="0"/>
              <a:t>(the materials and building of the ark)</a:t>
            </a:r>
          </a:p>
          <a:p>
            <a:r>
              <a:rPr lang="en-US" dirty="0" smtClean="0"/>
              <a:t>When the glory of God departs </a:t>
            </a:r>
            <a:r>
              <a:rPr lang="en-US" b="0" dirty="0" smtClean="0"/>
              <a:t>(1 Samuel 4:22)                       </a:t>
            </a:r>
            <a:r>
              <a:rPr lang="en-US" b="0" i="1" dirty="0" smtClean="0"/>
              <a:t>(the taking of the ark by the Philistines)</a:t>
            </a:r>
          </a:p>
          <a:p>
            <a:r>
              <a:rPr lang="en-US" dirty="0" smtClean="0"/>
              <a:t>The concept of Sanctification </a:t>
            </a:r>
            <a:r>
              <a:rPr lang="en-US" b="0" dirty="0" smtClean="0"/>
              <a:t>(Exodus 25:22)                            </a:t>
            </a:r>
            <a:r>
              <a:rPr lang="en-US" b="0" i="1" dirty="0" smtClean="0"/>
              <a:t>(God must be revered by His people)</a:t>
            </a:r>
            <a:endParaRPr lang="en-US" dirty="0" smtClean="0"/>
          </a:p>
          <a:p>
            <a:pPr lvl="1"/>
            <a:endParaRPr lang="en-US" dirty="0"/>
          </a:p>
        </p:txBody>
      </p:sp>
      <p:pic>
        <p:nvPicPr>
          <p:cNvPr id="4" name="Picture 2" descr="http://preview.turbosquid.com/Preview/Content_2009_07_14__01_21_16/Preview2.jpg2d2df60f-c1b9-4e5f-a280-7c25f39a46e2Larg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1855" y="304800"/>
            <a:ext cx="1905000" cy="15240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48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3600" dirty="0" smtClean="0"/>
              <a:t>The Ark of the Covenant was a Holy Object!</a:t>
            </a:r>
            <a:endParaRPr lang="en-US" sz="3600" dirty="0"/>
          </a:p>
        </p:txBody>
      </p:sp>
      <p:sp>
        <p:nvSpPr>
          <p:cNvPr id="3" name="Content Placeholder 2"/>
          <p:cNvSpPr>
            <a:spLocks noGrp="1"/>
          </p:cNvSpPr>
          <p:nvPr>
            <p:ph idx="1"/>
          </p:nvPr>
        </p:nvSpPr>
        <p:spPr>
          <a:xfrm>
            <a:off x="304800" y="914400"/>
            <a:ext cx="8534400" cy="5638800"/>
          </a:xfrm>
        </p:spPr>
        <p:txBody>
          <a:bodyPr>
            <a:normAutofit/>
          </a:bodyPr>
          <a:lstStyle/>
          <a:p>
            <a:r>
              <a:rPr lang="en-US" dirty="0" smtClean="0"/>
              <a:t>Placed in the Holiest place, and from there God’s voice instructed Moses.</a:t>
            </a:r>
          </a:p>
          <a:p>
            <a:r>
              <a:rPr lang="en-US" dirty="0" smtClean="0"/>
              <a:t>The inner sanctum of the tabernacle (and Temple) were not accessible to Israel.</a:t>
            </a:r>
          </a:p>
          <a:p>
            <a:r>
              <a:rPr lang="en-US" dirty="0" smtClean="0"/>
              <a:t>The High Priest entered once a year for the sacrifice of atonement (Leviticus 16)</a:t>
            </a:r>
          </a:p>
          <a:p>
            <a:r>
              <a:rPr lang="en-US" sz="3000" b="0" dirty="0" smtClean="0"/>
              <a:t>“And the </a:t>
            </a:r>
            <a:r>
              <a:rPr lang="en-US" sz="3000" b="0" cap="small" dirty="0" smtClean="0">
                <a:effectLst/>
              </a:rPr>
              <a:t>Lord</a:t>
            </a:r>
            <a:r>
              <a:rPr lang="en-US" sz="3000" b="0" dirty="0" smtClean="0"/>
              <a:t> said to Moses: ‘Tell Aaron your brother not to come at </a:t>
            </a:r>
            <a:r>
              <a:rPr lang="en-US" sz="3000" b="0" i="1" dirty="0" smtClean="0"/>
              <a:t>just</a:t>
            </a:r>
            <a:r>
              <a:rPr lang="en-US" sz="3000" b="0" dirty="0" smtClean="0"/>
              <a:t> any time into the Holy </a:t>
            </a:r>
            <a:r>
              <a:rPr lang="en-US" sz="3000" b="0" i="1" dirty="0" smtClean="0"/>
              <a:t>Place</a:t>
            </a:r>
            <a:r>
              <a:rPr lang="en-US" sz="3000" b="0" dirty="0" smtClean="0"/>
              <a:t> inside the veil, before the mercy seat which </a:t>
            </a:r>
            <a:r>
              <a:rPr lang="en-US" sz="3000" b="0" i="1" dirty="0" smtClean="0"/>
              <a:t>is</a:t>
            </a:r>
            <a:r>
              <a:rPr lang="en-US" sz="3000" b="0" dirty="0" smtClean="0"/>
              <a:t> on the ark, </a:t>
            </a:r>
            <a:r>
              <a:rPr lang="en-US" sz="3000" b="0" u="sng" dirty="0" smtClean="0"/>
              <a:t>lest he die</a:t>
            </a:r>
            <a:r>
              <a:rPr lang="en-US" sz="3000" b="0" dirty="0" smtClean="0"/>
              <a:t>; for I will appear in the cloud above the mercy seat’” (Leviticus 16:2)</a:t>
            </a:r>
          </a:p>
          <a:p>
            <a:pPr lvl="1"/>
            <a:endParaRPr lang="en-US" dirty="0" smtClean="0"/>
          </a:p>
          <a:p>
            <a:pPr lvl="1"/>
            <a:endParaRPr lang="en-US" dirty="0"/>
          </a:p>
        </p:txBody>
      </p:sp>
    </p:spTree>
    <p:extLst>
      <p:ext uri="{BB962C8B-B14F-4D97-AF65-F5344CB8AC3E}">
        <p14:creationId xmlns:p14="http://schemas.microsoft.com/office/powerpoint/2010/main" val="1465718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838200"/>
          </a:xfrm>
        </p:spPr>
        <p:txBody>
          <a:bodyPr>
            <a:normAutofit/>
          </a:bodyPr>
          <a:lstStyle/>
          <a:p>
            <a:pPr algn="l"/>
            <a:r>
              <a:rPr lang="en-US" sz="3600" dirty="0" smtClean="0"/>
              <a:t>Leviticus 11:45</a:t>
            </a:r>
            <a:endParaRPr lang="en-US" sz="3600" dirty="0"/>
          </a:p>
        </p:txBody>
      </p:sp>
      <p:sp>
        <p:nvSpPr>
          <p:cNvPr id="3" name="Content Placeholder 2"/>
          <p:cNvSpPr>
            <a:spLocks noGrp="1"/>
          </p:cNvSpPr>
          <p:nvPr>
            <p:ph idx="1"/>
          </p:nvPr>
        </p:nvSpPr>
        <p:spPr>
          <a:xfrm>
            <a:off x="457200" y="1143000"/>
            <a:ext cx="8229600" cy="5181600"/>
          </a:xfrm>
        </p:spPr>
        <p:txBody>
          <a:bodyPr/>
          <a:lstStyle/>
          <a:p>
            <a:pPr marL="0" indent="236538">
              <a:buNone/>
            </a:pPr>
            <a:r>
              <a:rPr lang="en-US" b="0" dirty="0" smtClean="0"/>
              <a:t>For I </a:t>
            </a:r>
            <a:r>
              <a:rPr lang="en-US" b="0" i="1" dirty="0" smtClean="0"/>
              <a:t>am</a:t>
            </a:r>
            <a:r>
              <a:rPr lang="en-US" b="0" dirty="0" smtClean="0"/>
              <a:t> the </a:t>
            </a:r>
            <a:r>
              <a:rPr lang="en-US" b="0" cap="small" dirty="0" smtClean="0">
                <a:effectLst/>
              </a:rPr>
              <a:t>Lord</a:t>
            </a:r>
            <a:r>
              <a:rPr lang="en-US" b="0" dirty="0" smtClean="0"/>
              <a:t> who brings                             you up out of the land of Egypt,                              to be your God. You shall therefore be holy, for I </a:t>
            </a:r>
            <a:r>
              <a:rPr lang="en-US" b="0" i="1" dirty="0" smtClean="0"/>
              <a:t>am</a:t>
            </a:r>
            <a:r>
              <a:rPr lang="en-US" b="0" dirty="0" smtClean="0"/>
              <a:t> holy.</a:t>
            </a:r>
          </a:p>
          <a:p>
            <a:pPr marL="0" indent="236538">
              <a:buNone/>
            </a:pPr>
            <a:endParaRPr lang="en-US" b="0" dirty="0"/>
          </a:p>
          <a:p>
            <a:pPr marL="0" indent="236538">
              <a:buNone/>
            </a:pPr>
            <a:r>
              <a:rPr lang="en-US" dirty="0" smtClean="0"/>
              <a:t>God demands reverence, respect and righteousness of His children.  This is so because of who He is.</a:t>
            </a:r>
            <a:endParaRPr lang="en-US" dirty="0"/>
          </a:p>
        </p:txBody>
      </p:sp>
      <p:pic>
        <p:nvPicPr>
          <p:cNvPr id="2050" name="Picture 2" descr="http://franklinfumc.org/wp-content/plugins/wp_rokstories/cache/Bible-golden-glow-reduced-236x1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6988" y="304800"/>
            <a:ext cx="1864112" cy="12954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707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838200"/>
          </a:xfrm>
        </p:spPr>
        <p:txBody>
          <a:bodyPr>
            <a:normAutofit/>
          </a:bodyPr>
          <a:lstStyle/>
          <a:p>
            <a:pPr algn="l"/>
            <a:r>
              <a:rPr lang="en-US" sz="3600" dirty="0" smtClean="0"/>
              <a:t>Romans 12:1-2</a:t>
            </a:r>
            <a:endParaRPr lang="en-US" sz="3600" dirty="0"/>
          </a:p>
        </p:txBody>
      </p:sp>
      <p:sp>
        <p:nvSpPr>
          <p:cNvPr id="3" name="Content Placeholder 2"/>
          <p:cNvSpPr>
            <a:spLocks noGrp="1"/>
          </p:cNvSpPr>
          <p:nvPr>
            <p:ph idx="1"/>
          </p:nvPr>
        </p:nvSpPr>
        <p:spPr>
          <a:xfrm>
            <a:off x="457200" y="1143000"/>
            <a:ext cx="8229600" cy="5181600"/>
          </a:xfrm>
        </p:spPr>
        <p:txBody>
          <a:bodyPr/>
          <a:lstStyle/>
          <a:p>
            <a:pPr marL="0" indent="236538">
              <a:buNone/>
            </a:pPr>
            <a:r>
              <a:rPr lang="en-US" b="0" dirty="0" smtClean="0"/>
              <a:t>I beseech you therefore, brethren,                    by the mercies of God, that you                        present your bodies a living sacrifice, </a:t>
            </a:r>
            <a:r>
              <a:rPr lang="en-US" b="0" u="sng" dirty="0" smtClean="0"/>
              <a:t>holy, acceptable to God, which is your reasonable service</a:t>
            </a:r>
            <a:r>
              <a:rPr lang="en-US" b="0" dirty="0" smtClean="0"/>
              <a:t>. </a:t>
            </a:r>
            <a:r>
              <a:rPr lang="en-US" b="0" baseline="30000" dirty="0" smtClean="0"/>
              <a:t>2 </a:t>
            </a:r>
            <a:r>
              <a:rPr lang="en-US" b="0" dirty="0" smtClean="0"/>
              <a:t>And do not be conformed to this world, but be transformed by the renewing of your mind, that you may prove what </a:t>
            </a:r>
            <a:r>
              <a:rPr lang="en-US" b="0" i="1" dirty="0" smtClean="0"/>
              <a:t>is</a:t>
            </a:r>
            <a:r>
              <a:rPr lang="en-US" b="0" dirty="0" smtClean="0"/>
              <a:t> that good and acceptable and perfect will of God.</a:t>
            </a:r>
            <a:endParaRPr lang="en-US" b="0" dirty="0"/>
          </a:p>
        </p:txBody>
      </p:sp>
      <p:pic>
        <p:nvPicPr>
          <p:cNvPr id="2050" name="Picture 2" descr="http://franklinfumc.org/wp-content/plugins/wp_rokstories/cache/Bible-golden-glow-reduced-236x1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6988" y="304800"/>
            <a:ext cx="1864112" cy="12954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707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Lessons to be learned</a:t>
            </a:r>
            <a:endParaRPr lang="en-US" dirty="0"/>
          </a:p>
        </p:txBody>
      </p:sp>
      <p:sp>
        <p:nvSpPr>
          <p:cNvPr id="3" name="Content Placeholder 2"/>
          <p:cNvSpPr>
            <a:spLocks noGrp="1"/>
          </p:cNvSpPr>
          <p:nvPr>
            <p:ph idx="1"/>
          </p:nvPr>
        </p:nvSpPr>
        <p:spPr>
          <a:xfrm>
            <a:off x="304800" y="1295400"/>
            <a:ext cx="8534400" cy="5257800"/>
          </a:xfrm>
        </p:spPr>
        <p:txBody>
          <a:bodyPr>
            <a:normAutofit/>
          </a:bodyPr>
          <a:lstStyle/>
          <a:p>
            <a:r>
              <a:rPr lang="en-US" dirty="0" smtClean="0"/>
              <a:t>God’s instructions are to be                          followed</a:t>
            </a:r>
            <a:r>
              <a:rPr lang="en-US" b="0" dirty="0" smtClean="0"/>
              <a:t> (Exodus 25:10-21)                                                                 </a:t>
            </a:r>
            <a:r>
              <a:rPr lang="en-US" b="0" i="1" dirty="0" smtClean="0"/>
              <a:t>(the materials and building of the ark)</a:t>
            </a:r>
          </a:p>
          <a:p>
            <a:r>
              <a:rPr lang="en-US" dirty="0" smtClean="0"/>
              <a:t>When the glory of God departs </a:t>
            </a:r>
            <a:r>
              <a:rPr lang="en-US" b="0" dirty="0" smtClean="0"/>
              <a:t>(1 Samuel 4:22)                       </a:t>
            </a:r>
            <a:r>
              <a:rPr lang="en-US" b="0" i="1" dirty="0" smtClean="0"/>
              <a:t>(the taking of the ark by the Philistines)</a:t>
            </a:r>
          </a:p>
          <a:p>
            <a:r>
              <a:rPr lang="en-US" dirty="0" smtClean="0"/>
              <a:t>The concept of Sanctification </a:t>
            </a:r>
            <a:r>
              <a:rPr lang="en-US" b="0" dirty="0" smtClean="0"/>
              <a:t>(Exodus 25:22)                            </a:t>
            </a:r>
            <a:r>
              <a:rPr lang="en-US" b="0" i="1" dirty="0" smtClean="0"/>
              <a:t>(God must be revered by His people)</a:t>
            </a:r>
            <a:endParaRPr lang="en-US" dirty="0" smtClean="0"/>
          </a:p>
          <a:p>
            <a:r>
              <a:rPr lang="en-US" dirty="0" smtClean="0"/>
              <a:t>The consequences of disobedience                       </a:t>
            </a:r>
            <a:r>
              <a:rPr lang="en-US" b="0" dirty="0" smtClean="0"/>
              <a:t>(2 Samuel 6:6-7)</a:t>
            </a:r>
            <a:r>
              <a:rPr lang="en-US" dirty="0" smtClean="0"/>
              <a:t> </a:t>
            </a:r>
            <a:r>
              <a:rPr lang="en-US" b="0" i="1" dirty="0" smtClean="0"/>
              <a:t>(The case of </a:t>
            </a:r>
            <a:r>
              <a:rPr lang="en-US" b="0" i="1" dirty="0" err="1" smtClean="0"/>
              <a:t>Uzzah</a:t>
            </a:r>
            <a:r>
              <a:rPr lang="en-US" b="0" i="1" dirty="0" smtClean="0"/>
              <a:t>)</a:t>
            </a:r>
          </a:p>
          <a:p>
            <a:pPr lvl="1"/>
            <a:endParaRPr lang="en-US" dirty="0" smtClean="0"/>
          </a:p>
          <a:p>
            <a:pPr lvl="1"/>
            <a:endParaRPr lang="en-US" dirty="0"/>
          </a:p>
        </p:txBody>
      </p:sp>
      <p:pic>
        <p:nvPicPr>
          <p:cNvPr id="4" name="Picture 2" descr="http://preview.turbosquid.com/Preview/Content_2009_07_14__01_21_16/Preview2.jpg2d2df60f-c1b9-4e5f-a280-7c25f39a46e2Larg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1855" y="304800"/>
            <a:ext cx="1905000" cy="15240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48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838200"/>
          </a:xfrm>
        </p:spPr>
        <p:txBody>
          <a:bodyPr>
            <a:normAutofit/>
          </a:bodyPr>
          <a:lstStyle/>
          <a:p>
            <a:pPr algn="l"/>
            <a:r>
              <a:rPr lang="en-US" sz="3600" dirty="0" smtClean="0"/>
              <a:t>Romans 15:4</a:t>
            </a:r>
            <a:endParaRPr lang="en-US" sz="3600" dirty="0"/>
          </a:p>
        </p:txBody>
      </p:sp>
      <p:sp>
        <p:nvSpPr>
          <p:cNvPr id="3" name="Content Placeholder 2"/>
          <p:cNvSpPr>
            <a:spLocks noGrp="1"/>
          </p:cNvSpPr>
          <p:nvPr>
            <p:ph idx="1"/>
          </p:nvPr>
        </p:nvSpPr>
        <p:spPr>
          <a:xfrm>
            <a:off x="457200" y="1143000"/>
            <a:ext cx="8229600" cy="5181600"/>
          </a:xfrm>
        </p:spPr>
        <p:txBody>
          <a:bodyPr/>
          <a:lstStyle/>
          <a:p>
            <a:pPr marL="0" indent="236538">
              <a:buNone/>
            </a:pPr>
            <a:r>
              <a:rPr lang="en-US" b="0" dirty="0" smtClean="0"/>
              <a:t>For whatever things were written                   before were written for our learning,                     that we through the patience and comfort of the Scriptures might have hope.</a:t>
            </a:r>
            <a:endParaRPr lang="en-US" b="0" dirty="0"/>
          </a:p>
        </p:txBody>
      </p:sp>
      <p:pic>
        <p:nvPicPr>
          <p:cNvPr id="2050" name="Picture 2" descr="http://franklinfumc.org/wp-content/plugins/wp_rokstories/cache/Bible-golden-glow-reduced-236x1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6988" y="304800"/>
            <a:ext cx="1864112" cy="12954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3486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685800"/>
          </a:xfrm>
        </p:spPr>
        <p:txBody>
          <a:bodyPr>
            <a:normAutofit/>
          </a:bodyPr>
          <a:lstStyle/>
          <a:p>
            <a:pPr algn="l"/>
            <a:r>
              <a:rPr lang="en-US" sz="3600" dirty="0" smtClean="0"/>
              <a:t>Romans 1:28-32</a:t>
            </a:r>
            <a:endParaRPr lang="en-US" sz="3600" dirty="0"/>
          </a:p>
        </p:txBody>
      </p:sp>
      <p:sp>
        <p:nvSpPr>
          <p:cNvPr id="3" name="Content Placeholder 2"/>
          <p:cNvSpPr>
            <a:spLocks noGrp="1"/>
          </p:cNvSpPr>
          <p:nvPr>
            <p:ph idx="1"/>
          </p:nvPr>
        </p:nvSpPr>
        <p:spPr>
          <a:xfrm>
            <a:off x="457200" y="838200"/>
            <a:ext cx="8229600" cy="5562600"/>
          </a:xfrm>
        </p:spPr>
        <p:txBody>
          <a:bodyPr>
            <a:normAutofit lnSpcReduction="10000"/>
          </a:bodyPr>
          <a:lstStyle/>
          <a:p>
            <a:pPr marL="0" indent="236538">
              <a:buNone/>
            </a:pPr>
            <a:r>
              <a:rPr lang="en-US" sz="2800" b="0" dirty="0" smtClean="0"/>
              <a:t>And even as they did not like to retain                       God in </a:t>
            </a:r>
            <a:r>
              <a:rPr lang="en-US" sz="2800" b="0" i="1" dirty="0" smtClean="0"/>
              <a:t>their</a:t>
            </a:r>
            <a:r>
              <a:rPr lang="en-US" sz="2800" b="0" dirty="0" smtClean="0"/>
              <a:t> knowledge, God gave them                      over to a debased mind, to do those                         things which are not fitting; </a:t>
            </a:r>
            <a:r>
              <a:rPr lang="en-US" sz="2800" b="0" baseline="30000" dirty="0" smtClean="0"/>
              <a:t>29 </a:t>
            </a:r>
            <a:r>
              <a:rPr lang="en-US" sz="2800" b="0" dirty="0" smtClean="0"/>
              <a:t>being filled with all unrighteousness, sexual immorality, wickedness, covetousness, maliciousness; full of envy, murder, strife, deceit, evil-mindedness; </a:t>
            </a:r>
            <a:r>
              <a:rPr lang="en-US" sz="2800" b="0" i="1" dirty="0" smtClean="0"/>
              <a:t>they are</a:t>
            </a:r>
            <a:r>
              <a:rPr lang="en-US" sz="2800" b="0" dirty="0" smtClean="0"/>
              <a:t> whisperers, </a:t>
            </a:r>
            <a:r>
              <a:rPr lang="en-US" sz="2800" b="0" baseline="30000" dirty="0" smtClean="0"/>
              <a:t>30 </a:t>
            </a:r>
            <a:r>
              <a:rPr lang="en-US" sz="2800" b="0" dirty="0" smtClean="0"/>
              <a:t>backbiters, haters of God, violent, proud, boasters, inventors of evil things, disobedient to parents, </a:t>
            </a:r>
            <a:r>
              <a:rPr lang="en-US" sz="2800" b="0" baseline="30000" dirty="0" smtClean="0"/>
              <a:t>31 </a:t>
            </a:r>
            <a:r>
              <a:rPr lang="en-US" sz="2800" b="0" dirty="0" smtClean="0"/>
              <a:t>undiscerning, untrustworthy, unloving, unforgiving, unmerciful; </a:t>
            </a:r>
            <a:r>
              <a:rPr lang="en-US" sz="2800" b="0" baseline="30000" dirty="0" smtClean="0"/>
              <a:t>32 </a:t>
            </a:r>
            <a:r>
              <a:rPr lang="en-US" sz="2800" b="0" dirty="0" smtClean="0"/>
              <a:t>who, knowing the righteous judgment of God, </a:t>
            </a:r>
            <a:r>
              <a:rPr lang="en-US" sz="2800" b="0" u="sng" dirty="0" smtClean="0"/>
              <a:t>that those who practice such things are deserving of death</a:t>
            </a:r>
            <a:r>
              <a:rPr lang="en-US" sz="2800" b="0" dirty="0" smtClean="0"/>
              <a:t>, not only do the same but also approve of those who practice them.</a:t>
            </a:r>
            <a:endParaRPr lang="en-US" sz="2800" b="0" dirty="0"/>
          </a:p>
        </p:txBody>
      </p:sp>
      <p:pic>
        <p:nvPicPr>
          <p:cNvPr id="2050" name="Picture 2" descr="http://franklinfumc.org/wp-content/plugins/wp_rokstories/cache/Bible-golden-glow-reduced-236x1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6988" y="304800"/>
            <a:ext cx="1864112" cy="12954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7078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838200"/>
          </a:xfrm>
        </p:spPr>
        <p:txBody>
          <a:bodyPr>
            <a:normAutofit/>
          </a:bodyPr>
          <a:lstStyle/>
          <a:p>
            <a:pPr algn="l"/>
            <a:r>
              <a:rPr lang="en-US" sz="3600" dirty="0" smtClean="0"/>
              <a:t>Revelation 20:13-15</a:t>
            </a:r>
            <a:endParaRPr lang="en-US" sz="3600" dirty="0"/>
          </a:p>
        </p:txBody>
      </p:sp>
      <p:sp>
        <p:nvSpPr>
          <p:cNvPr id="3" name="Content Placeholder 2"/>
          <p:cNvSpPr>
            <a:spLocks noGrp="1"/>
          </p:cNvSpPr>
          <p:nvPr>
            <p:ph idx="1"/>
          </p:nvPr>
        </p:nvSpPr>
        <p:spPr>
          <a:xfrm>
            <a:off x="457200" y="1143000"/>
            <a:ext cx="8229600" cy="5181600"/>
          </a:xfrm>
        </p:spPr>
        <p:txBody>
          <a:bodyPr/>
          <a:lstStyle/>
          <a:p>
            <a:pPr marL="0" indent="236538">
              <a:buNone/>
            </a:pPr>
            <a:r>
              <a:rPr lang="en-US" b="0" dirty="0" smtClean="0"/>
              <a:t>The sea gave up the dead who                        were in it, and Death and Hades                            delivered up the dead who were in them. And they were judged, each one according to his works. </a:t>
            </a:r>
            <a:r>
              <a:rPr lang="en-US" b="0" baseline="30000" dirty="0" smtClean="0"/>
              <a:t>14 </a:t>
            </a:r>
            <a:r>
              <a:rPr lang="en-US" b="0" dirty="0" smtClean="0"/>
              <a:t>Then Death and Hades were cast into the lake of fire. This is the second death. </a:t>
            </a:r>
            <a:r>
              <a:rPr lang="en-US" b="0" baseline="30000" dirty="0" smtClean="0"/>
              <a:t>15 </a:t>
            </a:r>
            <a:r>
              <a:rPr lang="en-US" b="0" dirty="0" smtClean="0"/>
              <a:t>And </a:t>
            </a:r>
            <a:r>
              <a:rPr lang="en-US" b="0" u="sng" dirty="0" smtClean="0"/>
              <a:t>anyone not found written in the Book of Life</a:t>
            </a:r>
            <a:r>
              <a:rPr lang="en-US" b="0" dirty="0" smtClean="0"/>
              <a:t> was cast into the lake of fire.</a:t>
            </a:r>
            <a:endParaRPr lang="en-US" b="0" dirty="0"/>
          </a:p>
        </p:txBody>
      </p:sp>
      <p:pic>
        <p:nvPicPr>
          <p:cNvPr id="2050" name="Picture 2" descr="http://franklinfumc.org/wp-content/plugins/wp_rokstories/cache/Bible-golden-glow-reduced-236x1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6988" y="304800"/>
            <a:ext cx="1864112" cy="12954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78327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3866535" cy="823451"/>
          </a:xfrm>
        </p:spPr>
        <p:txBody>
          <a:bodyPr/>
          <a:lstStyle/>
          <a:p>
            <a:pPr algn="l"/>
            <a:r>
              <a:rPr lang="en-US" dirty="0" smtClean="0"/>
              <a:t>Conclusion</a:t>
            </a:r>
            <a:endParaRPr lang="en-US" dirty="0"/>
          </a:p>
        </p:txBody>
      </p:sp>
      <p:pic>
        <p:nvPicPr>
          <p:cNvPr id="1026" name="Picture 2" descr="http://preview.turbosquid.com/Preview/Content_2009_07_14__01_21_16/Preview2.jpg2d2df60f-c1b9-4e5f-a280-7c25f39a46e2Larg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8128" y="304800"/>
            <a:ext cx="2952750" cy="236220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533400" y="1219200"/>
            <a:ext cx="7848600" cy="5105400"/>
          </a:xfrm>
        </p:spPr>
        <p:txBody>
          <a:bodyPr>
            <a:normAutofit/>
          </a:bodyPr>
          <a:lstStyle/>
          <a:p>
            <a:pPr algn="l"/>
            <a:r>
              <a:rPr lang="en-US" sz="2800" b="0" dirty="0" smtClean="0">
                <a:solidFill>
                  <a:schemeClr val="tx1">
                    <a:lumMod val="95000"/>
                    <a:lumOff val="5000"/>
                  </a:schemeClr>
                </a:solidFill>
              </a:rPr>
              <a:t>The Ark of the Covenant held a                            special significance to the                                               people of Israel.  God instructed                                   them from between the cherubim                                    on the mercy seat.</a:t>
            </a:r>
          </a:p>
          <a:p>
            <a:pPr algn="l"/>
            <a:endParaRPr lang="en-US" sz="1050" b="0" dirty="0">
              <a:solidFill>
                <a:schemeClr val="tx1">
                  <a:lumMod val="95000"/>
                  <a:lumOff val="5000"/>
                </a:schemeClr>
              </a:solidFill>
            </a:endParaRPr>
          </a:p>
          <a:p>
            <a:pPr algn="l"/>
            <a:r>
              <a:rPr lang="en-US" sz="2800" b="0" dirty="0" smtClean="0">
                <a:solidFill>
                  <a:schemeClr val="tx1">
                    <a:lumMod val="95000"/>
                    <a:lumOff val="5000"/>
                  </a:schemeClr>
                </a:solidFill>
              </a:rPr>
              <a:t>As Christians we too should be reverent and obedient to God as we consider the gravity of being in His presence</a:t>
            </a:r>
            <a:r>
              <a:rPr lang="en-US" sz="2800" b="0" i="1" dirty="0" smtClean="0">
                <a:solidFill>
                  <a:schemeClr val="tx1">
                    <a:lumMod val="95000"/>
                    <a:lumOff val="5000"/>
                  </a:schemeClr>
                </a:solidFill>
              </a:rPr>
              <a:t>.  “Let us therefore come boldly to the throne of grace, that we may obtain mercy and find grace to help in time of need” </a:t>
            </a:r>
            <a:r>
              <a:rPr lang="en-US" sz="2800" b="0" dirty="0" smtClean="0">
                <a:solidFill>
                  <a:schemeClr val="tx1">
                    <a:lumMod val="95000"/>
                    <a:lumOff val="5000"/>
                  </a:schemeClr>
                </a:solidFill>
              </a:rPr>
              <a:t>(Hebrews 4:16).</a:t>
            </a:r>
            <a:endParaRPr lang="en-US" sz="2800" b="0" dirty="0">
              <a:solidFill>
                <a:schemeClr val="tx1">
                  <a:lumMod val="95000"/>
                  <a:lumOff val="5000"/>
                </a:schemeClr>
              </a:solidFill>
            </a:endParaRPr>
          </a:p>
        </p:txBody>
      </p:sp>
    </p:spTree>
    <p:extLst>
      <p:ext uri="{BB962C8B-B14F-4D97-AF65-F5344CB8AC3E}">
        <p14:creationId xmlns:p14="http://schemas.microsoft.com/office/powerpoint/2010/main" val="4046283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The Ark of the Covenant</a:t>
            </a:r>
            <a:endParaRPr lang="en-US" dirty="0"/>
          </a:p>
        </p:txBody>
      </p:sp>
      <p:sp>
        <p:nvSpPr>
          <p:cNvPr id="3" name="Content Placeholder 2"/>
          <p:cNvSpPr>
            <a:spLocks noGrp="1"/>
          </p:cNvSpPr>
          <p:nvPr>
            <p:ph idx="1"/>
          </p:nvPr>
        </p:nvSpPr>
        <p:spPr>
          <a:xfrm>
            <a:off x="304800" y="1371600"/>
            <a:ext cx="8534400" cy="4953000"/>
          </a:xfrm>
        </p:spPr>
        <p:txBody>
          <a:bodyPr>
            <a:normAutofit lnSpcReduction="10000"/>
          </a:bodyPr>
          <a:lstStyle/>
          <a:p>
            <a:r>
              <a:rPr lang="en-US" dirty="0" smtClean="0"/>
              <a:t>God’s command to Moses to                          build the Ark of the Covenant                               (Exodus 25: 10-22) note especially vs. 22</a:t>
            </a:r>
          </a:p>
          <a:p>
            <a:pPr lvl="1"/>
            <a:r>
              <a:rPr lang="en-US" b="1" i="1" dirty="0" err="1" smtClean="0"/>
              <a:t>Shittim</a:t>
            </a:r>
            <a:r>
              <a:rPr lang="en-US" b="1" i="1" dirty="0" smtClean="0"/>
              <a:t> wood </a:t>
            </a:r>
            <a:r>
              <a:rPr lang="en-US" dirty="0" smtClean="0"/>
              <a:t>– Probably from a tree that is today known as a Red Acacia, or another species of acacia tree.  “</a:t>
            </a:r>
            <a:r>
              <a:rPr lang="en-US" dirty="0"/>
              <a:t>The trees yield a valuable, hard, close-grained timber, not readily attacked by insects</a:t>
            </a:r>
            <a:r>
              <a:rPr lang="en-US" dirty="0" smtClean="0"/>
              <a:t>.” (ISBE)</a:t>
            </a:r>
          </a:p>
          <a:p>
            <a:pPr lvl="1"/>
            <a:r>
              <a:rPr lang="en-US" b="1" i="1" dirty="0" smtClean="0"/>
              <a:t>Cubit </a:t>
            </a:r>
            <a:r>
              <a:rPr lang="en-US" dirty="0" smtClean="0"/>
              <a:t>– Probably about 20.5 inches.  Approximates to about 5’ x 2.5’ x 2.5’</a:t>
            </a:r>
          </a:p>
          <a:p>
            <a:pPr lvl="1"/>
            <a:r>
              <a:rPr lang="en-US" dirty="0" smtClean="0"/>
              <a:t>All overlaid with gold, including mercy seat, crown, cherubim, and staves used to carry the Ark.</a:t>
            </a:r>
            <a:endParaRPr lang="en-US" dirty="0"/>
          </a:p>
        </p:txBody>
      </p:sp>
      <p:pic>
        <p:nvPicPr>
          <p:cNvPr id="4" name="Picture 2" descr="http://preview.turbosquid.com/Preview/Content_2009_07_14__01_21_16/Preview2.jpg2d2df60f-c1b9-4e5f-a280-7c25f39a46e2Larg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1855" y="304800"/>
            <a:ext cx="1905000" cy="15240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97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The Ark of the Covenant</a:t>
            </a:r>
            <a:endParaRPr lang="en-US" dirty="0"/>
          </a:p>
        </p:txBody>
      </p:sp>
      <p:sp>
        <p:nvSpPr>
          <p:cNvPr id="3" name="Content Placeholder 2"/>
          <p:cNvSpPr>
            <a:spLocks noGrp="1"/>
          </p:cNvSpPr>
          <p:nvPr>
            <p:ph idx="1"/>
          </p:nvPr>
        </p:nvSpPr>
        <p:spPr>
          <a:xfrm>
            <a:off x="304800" y="1066800"/>
            <a:ext cx="8534400" cy="5638800"/>
          </a:xfrm>
        </p:spPr>
        <p:txBody>
          <a:bodyPr>
            <a:normAutofit/>
          </a:bodyPr>
          <a:lstStyle/>
          <a:p>
            <a:r>
              <a:rPr lang="en-US" dirty="0" smtClean="0"/>
              <a:t>The contents of the Ark</a:t>
            </a:r>
          </a:p>
          <a:p>
            <a:pPr lvl="1"/>
            <a:r>
              <a:rPr lang="en-US" i="1" dirty="0" smtClean="0"/>
              <a:t>“And you shall put into the ark the                     Testimony which I will give you” </a:t>
            </a:r>
            <a:r>
              <a:rPr lang="en-US" dirty="0" smtClean="0"/>
              <a:t>(Exodus 25:16).  This “testimony” refers to the 10 commandments, written on stone, received on Mount Sinai (cf. Deuteronomy 10:5).</a:t>
            </a:r>
          </a:p>
          <a:p>
            <a:pPr lvl="1"/>
            <a:r>
              <a:rPr lang="en-US" dirty="0" smtClean="0"/>
              <a:t>Consider the following statements in 1 Kings 8, when the Ark first took up its place in the Temple.</a:t>
            </a:r>
            <a:br>
              <a:rPr lang="en-US" dirty="0" smtClean="0"/>
            </a:br>
            <a:r>
              <a:rPr lang="en-US" sz="2400" i="1" dirty="0" smtClean="0"/>
              <a:t>“</a:t>
            </a:r>
            <a:r>
              <a:rPr lang="en-US" sz="2400" i="1" dirty="0"/>
              <a:t>There was nothing in the ark save the two tables of stone, which Moses put there at </a:t>
            </a:r>
            <a:r>
              <a:rPr lang="en-US" sz="2400" i="1" dirty="0" err="1" smtClean="0"/>
              <a:t>Horeb</a:t>
            </a:r>
            <a:r>
              <a:rPr lang="en-US" sz="2400" i="1" dirty="0" smtClean="0"/>
              <a:t>” </a:t>
            </a:r>
            <a:r>
              <a:rPr lang="en-US" sz="2400" dirty="0" smtClean="0"/>
              <a:t>(9).  Solomon: </a:t>
            </a:r>
            <a:r>
              <a:rPr lang="en-US" sz="2400" i="1" dirty="0" smtClean="0"/>
              <a:t>“</a:t>
            </a:r>
            <a:r>
              <a:rPr lang="en-US" sz="2400" i="1" dirty="0"/>
              <a:t>And I have set there </a:t>
            </a:r>
            <a:r>
              <a:rPr lang="en-US" sz="2400" i="1" dirty="0" smtClean="0"/>
              <a:t>[in the temple] a </a:t>
            </a:r>
            <a:r>
              <a:rPr lang="en-US" sz="2400" i="1" dirty="0"/>
              <a:t>place for the ark, wherein is the covenant of the LORD, which he made with our fathers, when he brought them out of the land of Egypt.</a:t>
            </a:r>
          </a:p>
        </p:txBody>
      </p:sp>
      <p:pic>
        <p:nvPicPr>
          <p:cNvPr id="4" name="Picture 2" descr="http://preview.turbosquid.com/Preview/Content_2009_07_14__01_21_16/Preview2.jpg2d2df60f-c1b9-4e5f-a280-7c25f39a46e2Larg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1855" y="304800"/>
            <a:ext cx="1905000" cy="15240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3327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The Ark of the Covenant</a:t>
            </a:r>
            <a:endParaRPr lang="en-US" dirty="0"/>
          </a:p>
        </p:txBody>
      </p:sp>
      <p:sp>
        <p:nvSpPr>
          <p:cNvPr id="3" name="Content Placeholder 2"/>
          <p:cNvSpPr>
            <a:spLocks noGrp="1"/>
          </p:cNvSpPr>
          <p:nvPr>
            <p:ph idx="1"/>
          </p:nvPr>
        </p:nvSpPr>
        <p:spPr>
          <a:xfrm>
            <a:off x="304800" y="1066800"/>
            <a:ext cx="8534400" cy="5638800"/>
          </a:xfrm>
        </p:spPr>
        <p:txBody>
          <a:bodyPr>
            <a:normAutofit lnSpcReduction="10000"/>
          </a:bodyPr>
          <a:lstStyle/>
          <a:p>
            <a:r>
              <a:rPr lang="en-US" dirty="0" smtClean="0"/>
              <a:t>The contents of the Ark (cont.)                       What about Hebrews 9:4?</a:t>
            </a:r>
          </a:p>
          <a:p>
            <a:pPr lvl="1"/>
            <a:r>
              <a:rPr lang="en-US" i="1" dirty="0" smtClean="0"/>
              <a:t>“which had the golden censer and the ark of the covenant overlaid on all sides with gold, in which were the golden pot that had the manna, Aaron’s rod that budded, and the tablets of the covenant.”</a:t>
            </a:r>
          </a:p>
          <a:p>
            <a:pPr lvl="1"/>
            <a:r>
              <a:rPr lang="en-US" dirty="0" smtClean="0"/>
              <a:t>Greek word “in which” (</a:t>
            </a:r>
            <a:r>
              <a:rPr lang="en-US" i="1" dirty="0" err="1" smtClean="0"/>
              <a:t>hou</a:t>
            </a:r>
            <a:r>
              <a:rPr lang="en-US" dirty="0" smtClean="0"/>
              <a:t>) can be defined – “at which place.”  It is not clear whether the Hebrew writer was indicating the pot of manna and rod were IN the ark, or next to it.</a:t>
            </a:r>
          </a:p>
          <a:p>
            <a:pPr lvl="1"/>
            <a:r>
              <a:rPr lang="en-US" dirty="0" smtClean="0"/>
              <a:t>Regardless of whether Moses had put the pot and rod in the ark w/ the tablets, when Solomon placed the ark in the temple, only the tablets remained.</a:t>
            </a:r>
            <a:endParaRPr lang="en-US" dirty="0"/>
          </a:p>
        </p:txBody>
      </p:sp>
      <p:pic>
        <p:nvPicPr>
          <p:cNvPr id="4" name="Picture 2" descr="http://preview.turbosquid.com/Preview/Content_2009_07_14__01_21_16/Preview2.jpg2d2df60f-c1b9-4e5f-a280-7c25f39a46e2Larg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1855" y="304800"/>
            <a:ext cx="1905000" cy="15240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27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The Ark of the Covenant</a:t>
            </a:r>
            <a:endParaRPr lang="en-US" dirty="0"/>
          </a:p>
        </p:txBody>
      </p:sp>
      <p:sp>
        <p:nvSpPr>
          <p:cNvPr id="3" name="Content Placeholder 2"/>
          <p:cNvSpPr>
            <a:spLocks noGrp="1"/>
          </p:cNvSpPr>
          <p:nvPr>
            <p:ph idx="1"/>
          </p:nvPr>
        </p:nvSpPr>
        <p:spPr>
          <a:xfrm>
            <a:off x="304800" y="1371600"/>
            <a:ext cx="8534400" cy="4953000"/>
          </a:xfrm>
        </p:spPr>
        <p:txBody>
          <a:bodyPr>
            <a:normAutofit lnSpcReduction="10000"/>
          </a:bodyPr>
          <a:lstStyle/>
          <a:p>
            <a:r>
              <a:rPr lang="en-US" dirty="0" smtClean="0"/>
              <a:t>Location</a:t>
            </a:r>
          </a:p>
          <a:p>
            <a:pPr lvl="1"/>
            <a:r>
              <a:rPr lang="en-US" dirty="0" smtClean="0"/>
              <a:t>Within the holiest of holies, first in the tabernacle (Exodus 26:34); then the temple (1 Kings 8:6)</a:t>
            </a:r>
          </a:p>
          <a:p>
            <a:r>
              <a:rPr lang="en-US" dirty="0" smtClean="0"/>
              <a:t>History</a:t>
            </a:r>
          </a:p>
          <a:p>
            <a:pPr lvl="1"/>
            <a:r>
              <a:rPr lang="en-US" dirty="0" smtClean="0"/>
              <a:t>Traveled with the children of Israel throughout the wanderings in the wilderness, and in their possession of the land of Canaan.</a:t>
            </a:r>
          </a:p>
          <a:p>
            <a:pPr lvl="1"/>
            <a:r>
              <a:rPr lang="en-US" dirty="0" smtClean="0"/>
              <a:t>During the rule of Eli as judge over Israel, the ark was taken by the Philistines.  </a:t>
            </a:r>
            <a:r>
              <a:rPr lang="en-US" i="1" dirty="0" smtClean="0"/>
              <a:t>“</a:t>
            </a:r>
            <a:r>
              <a:rPr lang="en-US" i="1" dirty="0"/>
              <a:t>The glory is departed from Israel: for the ark of God is </a:t>
            </a:r>
            <a:r>
              <a:rPr lang="en-US" i="1" dirty="0" smtClean="0"/>
              <a:t>taken” </a:t>
            </a:r>
            <a:r>
              <a:rPr lang="en-US" dirty="0" smtClean="0"/>
              <a:t>(</a:t>
            </a:r>
            <a:r>
              <a:rPr lang="en-US" dirty="0" err="1" smtClean="0"/>
              <a:t>Phinehas</a:t>
            </a:r>
            <a:r>
              <a:rPr lang="en-US" dirty="0" smtClean="0"/>
              <a:t>’ wife, 1 Samuel 4:22).</a:t>
            </a:r>
            <a:endParaRPr lang="en-US" dirty="0"/>
          </a:p>
        </p:txBody>
      </p:sp>
      <p:pic>
        <p:nvPicPr>
          <p:cNvPr id="4" name="Picture 2" descr="http://preview.turbosquid.com/Preview/Content_2009_07_14__01_21_16/Preview2.jpg2d2df60f-c1b9-4e5f-a280-7c25f39a46e2Larg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1855" y="304800"/>
            <a:ext cx="1905000" cy="15240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410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The Ark of the Covenant</a:t>
            </a:r>
            <a:endParaRPr lang="en-US" dirty="0"/>
          </a:p>
        </p:txBody>
      </p:sp>
      <p:sp>
        <p:nvSpPr>
          <p:cNvPr id="3" name="Content Placeholder 2"/>
          <p:cNvSpPr>
            <a:spLocks noGrp="1"/>
          </p:cNvSpPr>
          <p:nvPr>
            <p:ph idx="1"/>
          </p:nvPr>
        </p:nvSpPr>
        <p:spPr>
          <a:xfrm>
            <a:off x="304800" y="1371600"/>
            <a:ext cx="8534400" cy="5181600"/>
          </a:xfrm>
        </p:spPr>
        <p:txBody>
          <a:bodyPr>
            <a:normAutofit/>
          </a:bodyPr>
          <a:lstStyle/>
          <a:p>
            <a:r>
              <a:rPr lang="en-US" dirty="0" smtClean="0"/>
              <a:t>History (cont.)</a:t>
            </a:r>
          </a:p>
          <a:p>
            <a:pPr lvl="1"/>
            <a:r>
              <a:rPr lang="en-US" dirty="0" smtClean="0"/>
              <a:t>God plagued the Philistines for the 7 months the ark was in their possession (1 Samuel 5).</a:t>
            </a:r>
          </a:p>
          <a:p>
            <a:pPr lvl="1"/>
            <a:r>
              <a:rPr lang="en-US" dirty="0" smtClean="0"/>
              <a:t>The Philistines sent the ark to </a:t>
            </a:r>
            <a:r>
              <a:rPr lang="en-US" dirty="0" err="1" smtClean="0"/>
              <a:t>Bethshemesh</a:t>
            </a:r>
            <a:r>
              <a:rPr lang="en-US" dirty="0" smtClean="0"/>
              <a:t>                (1 Samuel 6), probably an area in Judah, near the border between Judah and the Philistines.  The men of </a:t>
            </a:r>
            <a:r>
              <a:rPr lang="en-US" dirty="0" err="1" smtClean="0"/>
              <a:t>Bethshemesh</a:t>
            </a:r>
            <a:r>
              <a:rPr lang="en-US" dirty="0" smtClean="0"/>
              <a:t> sinned by looking into the ark, and God smote them (1 Samuel 6:19).</a:t>
            </a:r>
          </a:p>
          <a:p>
            <a:pPr lvl="1"/>
            <a:r>
              <a:rPr lang="en-US" dirty="0" smtClean="0"/>
              <a:t>The men of </a:t>
            </a:r>
            <a:r>
              <a:rPr lang="en-US" dirty="0" err="1" smtClean="0"/>
              <a:t>Bethshemesh</a:t>
            </a:r>
            <a:r>
              <a:rPr lang="en-US" dirty="0" smtClean="0"/>
              <a:t> called on the men of </a:t>
            </a:r>
            <a:r>
              <a:rPr lang="en-US" dirty="0" err="1" smtClean="0"/>
              <a:t>Kirjathjearim</a:t>
            </a:r>
            <a:r>
              <a:rPr lang="en-US" dirty="0" smtClean="0"/>
              <a:t> (located on the border of Judah and Benjamin) to come get the ark (1 Samuel 6:21).</a:t>
            </a:r>
          </a:p>
          <a:p>
            <a:pPr lvl="1"/>
            <a:endParaRPr lang="en-US" dirty="0"/>
          </a:p>
        </p:txBody>
      </p:sp>
      <p:pic>
        <p:nvPicPr>
          <p:cNvPr id="4" name="Picture 2" descr="http://preview.turbosquid.com/Preview/Content_2009_07_14__01_21_16/Preview2.jpg2d2df60f-c1b9-4e5f-a280-7c25f39a46e2Larg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1855" y="304800"/>
            <a:ext cx="1905000" cy="15240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587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The Ark of the Covenant</a:t>
            </a:r>
            <a:endParaRPr lang="en-US" dirty="0"/>
          </a:p>
        </p:txBody>
      </p:sp>
      <p:sp>
        <p:nvSpPr>
          <p:cNvPr id="3" name="Content Placeholder 2"/>
          <p:cNvSpPr>
            <a:spLocks noGrp="1"/>
          </p:cNvSpPr>
          <p:nvPr>
            <p:ph idx="1"/>
          </p:nvPr>
        </p:nvSpPr>
        <p:spPr>
          <a:xfrm>
            <a:off x="304800" y="1371600"/>
            <a:ext cx="8534400" cy="5181600"/>
          </a:xfrm>
        </p:spPr>
        <p:txBody>
          <a:bodyPr>
            <a:normAutofit/>
          </a:bodyPr>
          <a:lstStyle/>
          <a:p>
            <a:r>
              <a:rPr lang="en-US" dirty="0" smtClean="0"/>
              <a:t>History (cont.)</a:t>
            </a:r>
          </a:p>
          <a:p>
            <a:pPr lvl="1"/>
            <a:r>
              <a:rPr lang="en-US" dirty="0" smtClean="0"/>
              <a:t>The ark remained at </a:t>
            </a:r>
            <a:r>
              <a:rPr lang="en-US" dirty="0" err="1" smtClean="0"/>
              <a:t>Kirjathjearim</a:t>
            </a:r>
            <a:r>
              <a:rPr lang="en-US" dirty="0" smtClean="0"/>
              <a:t> for 20 years             (1 Samuel 7:2).</a:t>
            </a:r>
          </a:p>
          <a:p>
            <a:pPr lvl="1"/>
            <a:r>
              <a:rPr lang="en-US" dirty="0" smtClean="0"/>
              <a:t>David brought the ark to Jerusalem (2 Samuel 6)</a:t>
            </a:r>
          </a:p>
          <a:p>
            <a:pPr lvl="1"/>
            <a:r>
              <a:rPr lang="en-US" dirty="0" smtClean="0"/>
              <a:t>Solomon put the ark of the covenant in the Temple (2 Kings 8), where it in all probability remained until the temple was destroyed at Judah’s defeat at the hands of the Babylonians.</a:t>
            </a:r>
          </a:p>
          <a:p>
            <a:pPr lvl="1"/>
            <a:r>
              <a:rPr lang="en-US" dirty="0" smtClean="0"/>
              <a:t>There is no direct mention of its end contained anywhere in scripture.</a:t>
            </a:r>
          </a:p>
          <a:p>
            <a:pPr lvl="1"/>
            <a:endParaRPr lang="en-US" dirty="0" smtClean="0"/>
          </a:p>
          <a:p>
            <a:pPr lvl="1"/>
            <a:endParaRPr lang="en-US" dirty="0"/>
          </a:p>
        </p:txBody>
      </p:sp>
      <p:pic>
        <p:nvPicPr>
          <p:cNvPr id="4" name="Picture 2" descr="http://preview.turbosquid.com/Preview/Content_2009_07_14__01_21_16/Preview2.jpg2d2df60f-c1b9-4e5f-a280-7c25f39a46e2Larg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1855" y="304800"/>
            <a:ext cx="1905000" cy="15240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055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Lessons to be learned</a:t>
            </a:r>
            <a:endParaRPr lang="en-US" dirty="0"/>
          </a:p>
        </p:txBody>
      </p:sp>
      <p:sp>
        <p:nvSpPr>
          <p:cNvPr id="3" name="Content Placeholder 2"/>
          <p:cNvSpPr>
            <a:spLocks noGrp="1"/>
          </p:cNvSpPr>
          <p:nvPr>
            <p:ph idx="1"/>
          </p:nvPr>
        </p:nvSpPr>
        <p:spPr>
          <a:xfrm>
            <a:off x="304800" y="1295400"/>
            <a:ext cx="8534400" cy="5257800"/>
          </a:xfrm>
        </p:spPr>
        <p:txBody>
          <a:bodyPr>
            <a:normAutofit/>
          </a:bodyPr>
          <a:lstStyle/>
          <a:p>
            <a:r>
              <a:rPr lang="en-US" dirty="0" smtClean="0"/>
              <a:t>God’s instructions are to be                          followed</a:t>
            </a:r>
            <a:r>
              <a:rPr lang="en-US" b="0" dirty="0" smtClean="0"/>
              <a:t> (Exodus 25:10-21)                                                                 </a:t>
            </a:r>
            <a:r>
              <a:rPr lang="en-US" b="0" i="1" dirty="0" smtClean="0"/>
              <a:t>(the materials and building of the ark)</a:t>
            </a:r>
            <a:endParaRPr lang="en-US" dirty="0" smtClean="0"/>
          </a:p>
          <a:p>
            <a:pPr lvl="1"/>
            <a:endParaRPr lang="en-US" dirty="0"/>
          </a:p>
        </p:txBody>
      </p:sp>
      <p:pic>
        <p:nvPicPr>
          <p:cNvPr id="4" name="Picture 2" descr="http://preview.turbosquid.com/Preview/Content_2009_07_14__01_21_16/Preview2.jpg2d2df60f-c1b9-4e5f-a280-7c25f39a46e2Larg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1855" y="304800"/>
            <a:ext cx="1905000" cy="152400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22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1697</TotalTime>
  <Words>1489</Words>
  <Application>Microsoft Office PowerPoint</Application>
  <PresentationFormat>On-screen Show (4:3)</PresentationFormat>
  <Paragraphs>88</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Ark of the Covenant</vt:lpstr>
      <vt:lpstr>Romans 15:4</vt:lpstr>
      <vt:lpstr>The Ark of the Covenant</vt:lpstr>
      <vt:lpstr>The Ark of the Covenant</vt:lpstr>
      <vt:lpstr>The Ark of the Covenant</vt:lpstr>
      <vt:lpstr>The Ark of the Covenant</vt:lpstr>
      <vt:lpstr>The Ark of the Covenant</vt:lpstr>
      <vt:lpstr>The Ark of the Covenant</vt:lpstr>
      <vt:lpstr>Lessons to be learned</vt:lpstr>
      <vt:lpstr>What if God’s instructions are NOT followed?</vt:lpstr>
      <vt:lpstr>Leviticus 10:3</vt:lpstr>
      <vt:lpstr>Matthew 7:21-23</vt:lpstr>
      <vt:lpstr>Lessons to be learned</vt:lpstr>
      <vt:lpstr>What if the Glory of God Departs?</vt:lpstr>
      <vt:lpstr>Lessons to be learned</vt:lpstr>
      <vt:lpstr>The Ark of the Covenant was a Holy Object!</vt:lpstr>
      <vt:lpstr>Leviticus 11:45</vt:lpstr>
      <vt:lpstr>Romans 12:1-2</vt:lpstr>
      <vt:lpstr>Lessons to be learned</vt:lpstr>
      <vt:lpstr>Romans 1:28-32</vt:lpstr>
      <vt:lpstr>Revelation 20:13-15</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Ark of the Covenant</dc:title>
  <dc:creator>Stan</dc:creator>
  <cp:lastModifiedBy>Stan</cp:lastModifiedBy>
  <cp:revision>27</cp:revision>
  <cp:lastPrinted>2013-06-20T19:00:57Z</cp:lastPrinted>
  <dcterms:created xsi:type="dcterms:W3CDTF">2013-06-19T14:59:18Z</dcterms:created>
  <dcterms:modified xsi:type="dcterms:W3CDTF">2013-08-06T18:36:54Z</dcterms:modified>
</cp:coreProperties>
</file>